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embeddedFontLst>
    <p:embeddedFont>
      <p:font typeface="Inter"/>
      <p:regular r:id="rId16"/>
      <p:bold r:id="rId17"/>
      <p:italic r:id="rId18"/>
      <p:boldItalic r:id="rId19"/>
    </p:embeddedFont>
    <p:embeddedFont>
      <p:font typeface="Share Tech Mono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hareTechMono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Inter-boldItalic.fntdata"/><Relationship Id="rId6" Type="http://schemas.openxmlformats.org/officeDocument/2006/relationships/slide" Target="slides/slide1.xml"/><Relationship Id="rId18" Type="http://schemas.openxmlformats.org/officeDocument/2006/relationships/font" Target="fonts/Inter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0.png"/><Relationship Id="rId5" Type="http://schemas.openxmlformats.org/officeDocument/2006/relationships/image" Target="../media/image8.png"/><Relationship Id="rId6" Type="http://schemas.openxmlformats.org/officeDocument/2006/relationships/image" Target="../media/image7.png"/><Relationship Id="rId7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11" Type="http://schemas.openxmlformats.org/officeDocument/2006/relationships/image" Target="../media/image9.png"/><Relationship Id="rId10" Type="http://schemas.openxmlformats.org/officeDocument/2006/relationships/image" Target="../media/image28.png"/><Relationship Id="rId12" Type="http://schemas.openxmlformats.org/officeDocument/2006/relationships/image" Target="../media/image19.png"/><Relationship Id="rId9" Type="http://schemas.openxmlformats.org/officeDocument/2006/relationships/image" Target="../media/image4.png"/><Relationship Id="rId5" Type="http://schemas.openxmlformats.org/officeDocument/2006/relationships/image" Target="../media/image12.png"/><Relationship Id="rId6" Type="http://schemas.openxmlformats.org/officeDocument/2006/relationships/image" Target="../media/image31.png"/><Relationship Id="rId7" Type="http://schemas.openxmlformats.org/officeDocument/2006/relationships/image" Target="../media/image6.png"/><Relationship Id="rId8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Relationship Id="rId6" Type="http://schemas.openxmlformats.org/officeDocument/2006/relationships/image" Target="../media/image27.png"/><Relationship Id="rId7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17.png"/><Relationship Id="rId5" Type="http://schemas.openxmlformats.org/officeDocument/2006/relationships/image" Target="../media/image29.png"/><Relationship Id="rId6" Type="http://schemas.openxmlformats.org/officeDocument/2006/relationships/image" Target="../media/image2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0.png"/><Relationship Id="rId4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/>
        </p:nvSpPr>
        <p:spPr>
          <a:xfrm>
            <a:off x="1370409" y="2605087"/>
            <a:ext cx="9451181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000" u="none" cap="none" strike="noStrike">
                <a:solidFill>
                  <a:srgbClr val="4ADE80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PASSWORD SECURITY 101</a:t>
            </a:r>
            <a:endParaRPr/>
          </a:p>
        </p:txBody>
      </p:sp>
      <p:sp>
        <p:nvSpPr>
          <p:cNvPr id="86" name="Google Shape;86;p13"/>
          <p:cNvSpPr txBox="1"/>
          <p:nvPr/>
        </p:nvSpPr>
        <p:spPr>
          <a:xfrm>
            <a:off x="1595437" y="3652837"/>
            <a:ext cx="9001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50" u="none" cap="none" strike="noStrike">
                <a:solidFill>
                  <a:srgbClr val="94A3B8"/>
                </a:solidFill>
                <a:latin typeface="Inter"/>
                <a:ea typeface="Inter"/>
                <a:cs typeface="Inter"/>
                <a:sym typeface="Inter"/>
              </a:rPr>
              <a:t>The Game: Password Zappers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211" name="Google Shape;21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2"/>
          <p:cNvSpPr/>
          <p:nvPr/>
        </p:nvSpPr>
        <p:spPr>
          <a:xfrm>
            <a:off x="581025" y="3782317"/>
            <a:ext cx="11029950" cy="9525"/>
          </a:xfrm>
          <a:prstGeom prst="rect">
            <a:avLst/>
          </a:prstGeom>
          <a:solidFill>
            <a:srgbClr val="75757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.png" id="213" name="Google Shape;213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025" y="3156495"/>
            <a:ext cx="857250" cy="47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2"/>
          <p:cNvSpPr txBox="1"/>
          <p:nvPr/>
        </p:nvSpPr>
        <p:spPr>
          <a:xfrm>
            <a:off x="1676400" y="3149947"/>
            <a:ext cx="9934575" cy="1980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75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https://img.freepik.com/premium-photo/shadowy-hacker-typing-laptop-with-green-code-reflections-dark-roomhacker-attacking-internet_1251089-269.jpg</a:t>
            </a:r>
            <a:endParaRPr/>
          </a:p>
        </p:txBody>
      </p:sp>
      <p:sp>
        <p:nvSpPr>
          <p:cNvPr id="215" name="Google Shape;215;p22"/>
          <p:cNvSpPr txBox="1"/>
          <p:nvPr/>
        </p:nvSpPr>
        <p:spPr>
          <a:xfrm>
            <a:off x="1676400" y="3395662"/>
            <a:ext cx="9934575" cy="2437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b="0" i="0" lang="en-US" sz="1200" u="none" cap="none" strike="noStrike">
                <a:solidFill>
                  <a:srgbClr val="4F46E5"/>
                </a:solidFill>
                <a:latin typeface="Inter"/>
                <a:ea typeface="Inter"/>
                <a:cs typeface="Inter"/>
                <a:sym typeface="Inter"/>
              </a:rPr>
              <a:t>www.freepik.com</a:t>
            </a:r>
            <a:endParaRPr/>
          </a:p>
        </p:txBody>
      </p:sp>
      <p:pic>
        <p:nvPicPr>
          <p:cNvPr descr="image.png" id="216" name="Google Shape;216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1025" y="4040385"/>
            <a:ext cx="857250" cy="47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2"/>
          <p:cNvSpPr txBox="1"/>
          <p:nvPr/>
        </p:nvSpPr>
        <p:spPr>
          <a:xfrm>
            <a:off x="1676400" y="3934717"/>
            <a:ext cx="9934575" cy="396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75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https://img.freepik.com/premium-photo/digital-binary-code-displayed-blue-black-forming-padlock-shape-symbolizing-cybersecurity-digital-background-3d-rendering_670147-108106.jpg</a:t>
            </a:r>
            <a:endParaRPr/>
          </a:p>
        </p:txBody>
      </p:sp>
      <p:sp>
        <p:nvSpPr>
          <p:cNvPr id="218" name="Google Shape;218;p22"/>
          <p:cNvSpPr txBox="1"/>
          <p:nvPr/>
        </p:nvSpPr>
        <p:spPr>
          <a:xfrm>
            <a:off x="1676400" y="4378523"/>
            <a:ext cx="9934575" cy="2437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b="0" i="0" lang="en-US" sz="1200" u="none" cap="none" strike="noStrike">
                <a:solidFill>
                  <a:srgbClr val="4F46E5"/>
                </a:solidFill>
                <a:latin typeface="Inter"/>
                <a:ea typeface="Inter"/>
                <a:cs typeface="Inter"/>
                <a:sym typeface="Inter"/>
              </a:rPr>
              <a:t>www.freepik.com</a:t>
            </a:r>
            <a:endParaRPr/>
          </a:p>
        </p:txBody>
      </p:sp>
      <p:sp>
        <p:nvSpPr>
          <p:cNvPr id="219" name="Google Shape;219;p22"/>
          <p:cNvSpPr txBox="1"/>
          <p:nvPr/>
        </p:nvSpPr>
        <p:spPr>
          <a:xfrm>
            <a:off x="4300537" y="581025"/>
            <a:ext cx="3770471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50" u="none" cap="none" strike="noStrike">
                <a:solidFill>
                  <a:srgbClr val="4ADE80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IMAGE SOURCES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/>
        </p:nvSpPr>
        <p:spPr>
          <a:xfrm>
            <a:off x="771525" y="771525"/>
            <a:ext cx="4790598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50" u="none" cap="none" strike="noStrike">
                <a:solidFill>
                  <a:srgbClr val="4ADE80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THE 5-SECOND HACK</a:t>
            </a:r>
            <a:endParaRPr/>
          </a:p>
        </p:txBody>
      </p:sp>
      <p:pic>
        <p:nvPicPr>
          <p:cNvPr descr="image.png" id="93" name="Google Shape;93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6000" y="9525"/>
            <a:ext cx="60864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4"/>
          <p:cNvSpPr txBox="1"/>
          <p:nvPr/>
        </p:nvSpPr>
        <p:spPr>
          <a:xfrm>
            <a:off x="771525" y="2513111"/>
            <a:ext cx="4562475" cy="670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If a computer tried to guess your current password, how long would it take?</a:t>
            </a:r>
            <a:endParaRPr/>
          </a:p>
        </p:txBody>
      </p:sp>
      <p:sp>
        <p:nvSpPr>
          <p:cNvPr id="95" name="Google Shape;95;p14"/>
          <p:cNvSpPr txBox="1"/>
          <p:nvPr/>
        </p:nvSpPr>
        <p:spPr>
          <a:xfrm>
            <a:off x="771525" y="3535858"/>
            <a:ext cx="4562475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Weak Passwords:</a:t>
            </a: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 Guessed in seconds.</a:t>
            </a:r>
            <a:endParaRPr/>
          </a:p>
        </p:txBody>
      </p:sp>
      <p:sp>
        <p:nvSpPr>
          <p:cNvPr id="96" name="Google Shape;96;p14"/>
          <p:cNvSpPr txBox="1"/>
          <p:nvPr/>
        </p:nvSpPr>
        <p:spPr>
          <a:xfrm>
            <a:off x="771525" y="4223444"/>
            <a:ext cx="4562475" cy="670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Strong Passphrases:</a:t>
            </a: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 Can take millions of years.</a:t>
            </a:r>
            <a:endParaRPr/>
          </a:p>
        </p:txBody>
      </p:sp>
      <p:sp>
        <p:nvSpPr>
          <p:cNvPr id="97" name="Google Shape;97;p14"/>
          <p:cNvSpPr txBox="1"/>
          <p:nvPr/>
        </p:nvSpPr>
        <p:spPr>
          <a:xfrm>
            <a:off x="771525" y="5246191"/>
            <a:ext cx="4562475" cy="670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Today, we play a game to build the ultimate defense.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102" name="Google Shape;10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03" name="Google Shape;10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025" y="2387203"/>
            <a:ext cx="5324475" cy="29979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04" name="Google Shape;104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86500" y="2387203"/>
            <a:ext cx="5324475" cy="299799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5"/>
          <p:cNvSpPr txBox="1"/>
          <p:nvPr/>
        </p:nvSpPr>
        <p:spPr>
          <a:xfrm>
            <a:off x="971550" y="2777728"/>
            <a:ext cx="4770596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32385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THE OLD WAY</a:t>
            </a:r>
            <a:endParaRPr/>
          </a:p>
        </p:txBody>
      </p:sp>
      <p:sp>
        <p:nvSpPr>
          <p:cNvPr id="106" name="Google Shape;106;p15"/>
          <p:cNvSpPr txBox="1"/>
          <p:nvPr/>
        </p:nvSpPr>
        <p:spPr>
          <a:xfrm>
            <a:off x="971550" y="3292078"/>
            <a:ext cx="4543425" cy="6798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Short, random characters. </a:t>
            </a:r>
            <a:b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 Ex: Tr0ub4dor&amp;3</a:t>
            </a:r>
            <a:endParaRPr/>
          </a:p>
        </p:txBody>
      </p:sp>
      <p:sp>
        <p:nvSpPr>
          <p:cNvPr id="107" name="Google Shape;107;p15"/>
          <p:cNvSpPr txBox="1"/>
          <p:nvPr/>
        </p:nvSpPr>
        <p:spPr>
          <a:xfrm>
            <a:off x="971550" y="4181475"/>
            <a:ext cx="4543425" cy="670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Hard for humans to remember. Surprisingly easy for computers to guess.</a:t>
            </a:r>
            <a:endParaRPr/>
          </a:p>
        </p:txBody>
      </p:sp>
      <p:sp>
        <p:nvSpPr>
          <p:cNvPr id="108" name="Google Shape;108;p15"/>
          <p:cNvSpPr txBox="1"/>
          <p:nvPr/>
        </p:nvSpPr>
        <p:spPr>
          <a:xfrm>
            <a:off x="6677025" y="2777728"/>
            <a:ext cx="4770596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8575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THE NEW WAY</a:t>
            </a:r>
            <a:endParaRPr/>
          </a:p>
        </p:txBody>
      </p:sp>
      <p:sp>
        <p:nvSpPr>
          <p:cNvPr id="109" name="Google Shape;109;p15"/>
          <p:cNvSpPr txBox="1"/>
          <p:nvPr/>
        </p:nvSpPr>
        <p:spPr>
          <a:xfrm>
            <a:off x="6677025" y="3292078"/>
            <a:ext cx="4543425" cy="6798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Long sentences (Passphrases). </a:t>
            </a:r>
            <a:b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 Ex: correct horse battery staple</a:t>
            </a:r>
            <a:endParaRPr/>
          </a:p>
        </p:txBody>
      </p:sp>
      <p:sp>
        <p:nvSpPr>
          <p:cNvPr id="110" name="Google Shape;110;p15"/>
          <p:cNvSpPr txBox="1"/>
          <p:nvPr/>
        </p:nvSpPr>
        <p:spPr>
          <a:xfrm>
            <a:off x="6677025" y="4181475"/>
            <a:ext cx="4543425" cy="670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Easy for humans to visualize. Extremely hard for computers to crack due to length.</a:t>
            </a:r>
            <a:endParaRPr/>
          </a:p>
        </p:txBody>
      </p:sp>
      <p:pic>
        <p:nvPicPr>
          <p:cNvPr descr="image.png" id="111" name="Google Shape;111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71550" y="2787253"/>
            <a:ext cx="32385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12" name="Google Shape;112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77025" y="2787253"/>
            <a:ext cx="285750" cy="266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 txBox="1"/>
          <p:nvPr/>
        </p:nvSpPr>
        <p:spPr>
          <a:xfrm>
            <a:off x="3195637" y="581025"/>
            <a:ext cx="6090761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50" u="none" cap="none" strike="noStrike">
                <a:solidFill>
                  <a:srgbClr val="4ADE80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LENGTH VS. COMPLEXITY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118" name="Google Shape;11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19" name="Google Shape;11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025" y="2227064"/>
            <a:ext cx="2543175" cy="33182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20" name="Google Shape;120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09950" y="2227064"/>
            <a:ext cx="2543175" cy="33182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21" name="Google Shape;121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38875" y="2227064"/>
            <a:ext cx="2543175" cy="33182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22" name="Google Shape;122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067800" y="2227064"/>
            <a:ext cx="2543175" cy="33182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23" name="Google Shape;123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471612" y="2522339"/>
            <a:ext cx="762000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6"/>
          <p:cNvSpPr txBox="1"/>
          <p:nvPr/>
        </p:nvSpPr>
        <p:spPr>
          <a:xfrm>
            <a:off x="1087516" y="3474839"/>
            <a:ext cx="1530191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12+ CHARS</a:t>
            </a:r>
            <a:endParaRPr/>
          </a:p>
        </p:txBody>
      </p:sp>
      <p:sp>
        <p:nvSpPr>
          <p:cNvPr id="125" name="Google Shape;125;p16"/>
          <p:cNvSpPr txBox="1"/>
          <p:nvPr/>
        </p:nvSpPr>
        <p:spPr>
          <a:xfrm>
            <a:off x="781050" y="4132064"/>
            <a:ext cx="2143125" cy="670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Length is your best defense.</a:t>
            </a:r>
            <a:endParaRPr/>
          </a:p>
        </p:txBody>
      </p:sp>
      <p:pic>
        <p:nvPicPr>
          <p:cNvPr descr="image.png" id="126" name="Google Shape;126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300537" y="2522339"/>
            <a:ext cx="762000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6"/>
          <p:cNvSpPr txBox="1"/>
          <p:nvPr/>
        </p:nvSpPr>
        <p:spPr>
          <a:xfrm>
            <a:off x="3746420" y="3474839"/>
            <a:ext cx="1870233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# &amp; SYMBOLS</a:t>
            </a:r>
            <a:endParaRPr/>
          </a:p>
        </p:txBody>
      </p:sp>
      <p:sp>
        <p:nvSpPr>
          <p:cNvPr id="128" name="Google Shape;128;p16"/>
          <p:cNvSpPr txBox="1"/>
          <p:nvPr/>
        </p:nvSpPr>
        <p:spPr>
          <a:xfrm>
            <a:off x="3609975" y="4132064"/>
            <a:ext cx="2143125" cy="670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Add complexity to the mix.</a:t>
            </a:r>
            <a:endParaRPr/>
          </a:p>
        </p:txBody>
      </p:sp>
      <p:pic>
        <p:nvPicPr>
          <p:cNvPr descr="image.png" id="129" name="Google Shape;129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129462" y="2522339"/>
            <a:ext cx="762000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6"/>
          <p:cNvSpPr txBox="1"/>
          <p:nvPr/>
        </p:nvSpPr>
        <p:spPr>
          <a:xfrm>
            <a:off x="6385321" y="3474839"/>
            <a:ext cx="2250281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NO PERSONAL INFO</a:t>
            </a:r>
            <a:endParaRPr/>
          </a:p>
        </p:txBody>
      </p:sp>
      <p:sp>
        <p:nvSpPr>
          <p:cNvPr id="131" name="Google Shape;131;p16"/>
          <p:cNvSpPr txBox="1"/>
          <p:nvPr/>
        </p:nvSpPr>
        <p:spPr>
          <a:xfrm>
            <a:off x="6438900" y="4436864"/>
            <a:ext cx="2143125" cy="670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No names, birthdays, or pet names.</a:t>
            </a:r>
            <a:endParaRPr/>
          </a:p>
        </p:txBody>
      </p:sp>
      <p:pic>
        <p:nvPicPr>
          <p:cNvPr descr="image.png" id="132" name="Google Shape;132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958387" y="2522339"/>
            <a:ext cx="762000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6"/>
          <p:cNvSpPr txBox="1"/>
          <p:nvPr/>
        </p:nvSpPr>
        <p:spPr>
          <a:xfrm>
            <a:off x="9574291" y="3474839"/>
            <a:ext cx="1530191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MEMORABLE</a:t>
            </a:r>
            <a:endParaRPr/>
          </a:p>
        </p:txBody>
      </p:sp>
      <p:sp>
        <p:nvSpPr>
          <p:cNvPr id="134" name="Google Shape;134;p16"/>
          <p:cNvSpPr txBox="1"/>
          <p:nvPr/>
        </p:nvSpPr>
        <p:spPr>
          <a:xfrm>
            <a:off x="9267825" y="4132064"/>
            <a:ext cx="2143125" cy="670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Must be a sentence you can recall.</a:t>
            </a:r>
            <a:endParaRPr/>
          </a:p>
        </p:txBody>
      </p:sp>
      <p:pic>
        <p:nvPicPr>
          <p:cNvPr descr="image.png" id="135" name="Google Shape;135;p1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614487" y="2712839"/>
            <a:ext cx="47625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36" name="Google Shape;136;p1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514850" y="2712839"/>
            <a:ext cx="333375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37" name="Google Shape;137;p1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7272337" y="2712839"/>
            <a:ext cx="47625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38" name="Google Shape;138;p1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0148887" y="2712839"/>
            <a:ext cx="381000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6"/>
          <p:cNvSpPr txBox="1"/>
          <p:nvPr/>
        </p:nvSpPr>
        <p:spPr>
          <a:xfrm>
            <a:off x="2228850" y="581025"/>
            <a:ext cx="8121015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50" u="none" cap="none" strike="noStrike">
                <a:solidFill>
                  <a:srgbClr val="4ADE80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GAME RULES: PASSWORD ZAPPERS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144" name="Google Shape;14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45" name="Google Shape;145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025" y="2188071"/>
            <a:ext cx="5324475" cy="33962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46" name="Google Shape;146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86500" y="2188071"/>
            <a:ext cx="5324475" cy="3396257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7"/>
          <p:cNvSpPr txBox="1"/>
          <p:nvPr/>
        </p:nvSpPr>
        <p:spPr>
          <a:xfrm>
            <a:off x="857964" y="2578596"/>
            <a:ext cx="4770596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8575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WEAK</a:t>
            </a:r>
            <a:endParaRPr/>
          </a:p>
        </p:txBody>
      </p:sp>
      <p:sp>
        <p:nvSpPr>
          <p:cNvPr id="148" name="Google Shape;148;p17"/>
          <p:cNvSpPr txBox="1"/>
          <p:nvPr/>
        </p:nvSpPr>
        <p:spPr>
          <a:xfrm>
            <a:off x="971550" y="3073896"/>
            <a:ext cx="4543425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87171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Fluffy123</a:t>
            </a:r>
            <a:endParaRPr/>
          </a:p>
        </p:txBody>
      </p:sp>
      <p:sp>
        <p:nvSpPr>
          <p:cNvPr id="149" name="Google Shape;149;p17"/>
          <p:cNvSpPr txBox="1"/>
          <p:nvPr/>
        </p:nvSpPr>
        <p:spPr>
          <a:xfrm>
            <a:off x="971550" y="3626346"/>
            <a:ext cx="4543425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Only 9 characters.</a:t>
            </a:r>
            <a:endParaRPr/>
          </a:p>
        </p:txBody>
      </p:sp>
      <p:sp>
        <p:nvSpPr>
          <p:cNvPr id="150" name="Google Shape;150;p17"/>
          <p:cNvSpPr txBox="1"/>
          <p:nvPr/>
        </p:nvSpPr>
        <p:spPr>
          <a:xfrm>
            <a:off x="971550" y="4171057"/>
            <a:ext cx="4543425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Uses common pet name.</a:t>
            </a:r>
            <a:endParaRPr/>
          </a:p>
        </p:txBody>
      </p:sp>
      <p:sp>
        <p:nvSpPr>
          <p:cNvPr id="151" name="Google Shape;151;p17"/>
          <p:cNvSpPr txBox="1"/>
          <p:nvPr/>
        </p:nvSpPr>
        <p:spPr>
          <a:xfrm>
            <a:off x="971550" y="4715767"/>
            <a:ext cx="4543425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Cracked in: 2 Minutes</a:t>
            </a:r>
            <a:endParaRPr/>
          </a:p>
        </p:txBody>
      </p:sp>
      <p:sp>
        <p:nvSpPr>
          <p:cNvPr id="152" name="Google Shape;152;p17"/>
          <p:cNvSpPr txBox="1"/>
          <p:nvPr/>
        </p:nvSpPr>
        <p:spPr>
          <a:xfrm>
            <a:off x="6563439" y="2578596"/>
            <a:ext cx="4770596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8575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STRONG</a:t>
            </a:r>
            <a:endParaRPr/>
          </a:p>
        </p:txBody>
      </p:sp>
      <p:sp>
        <p:nvSpPr>
          <p:cNvPr id="153" name="Google Shape;153;p17"/>
          <p:cNvSpPr txBox="1"/>
          <p:nvPr/>
        </p:nvSpPr>
        <p:spPr>
          <a:xfrm>
            <a:off x="6677025" y="3073896"/>
            <a:ext cx="4543425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4ADE80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MyDogFluffyLoves2EatPizza!</a:t>
            </a:r>
            <a:endParaRPr/>
          </a:p>
        </p:txBody>
      </p:sp>
      <p:sp>
        <p:nvSpPr>
          <p:cNvPr id="154" name="Google Shape;154;p17"/>
          <p:cNvSpPr txBox="1"/>
          <p:nvPr/>
        </p:nvSpPr>
        <p:spPr>
          <a:xfrm>
            <a:off x="6677025" y="3626346"/>
            <a:ext cx="4543425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26 characters long!</a:t>
            </a:r>
            <a:endParaRPr/>
          </a:p>
        </p:txBody>
      </p:sp>
      <p:sp>
        <p:nvSpPr>
          <p:cNvPr id="155" name="Google Shape;155;p17"/>
          <p:cNvSpPr txBox="1"/>
          <p:nvPr/>
        </p:nvSpPr>
        <p:spPr>
          <a:xfrm>
            <a:off x="6677025" y="4171057"/>
            <a:ext cx="4543425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Includes numbers &amp; symbols naturally.</a:t>
            </a:r>
            <a:endParaRPr/>
          </a:p>
        </p:txBody>
      </p:sp>
      <p:sp>
        <p:nvSpPr>
          <p:cNvPr id="156" name="Google Shape;156;p17"/>
          <p:cNvSpPr txBox="1"/>
          <p:nvPr/>
        </p:nvSpPr>
        <p:spPr>
          <a:xfrm>
            <a:off x="6677025" y="4715767"/>
            <a:ext cx="4543425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Cracked in: 14 Billion Years</a:t>
            </a:r>
            <a:endParaRPr/>
          </a:p>
        </p:txBody>
      </p:sp>
      <p:pic>
        <p:nvPicPr>
          <p:cNvPr descr="image.png" id="157" name="Google Shape;157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695575" y="2588121"/>
            <a:ext cx="28575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58" name="Google Shape;158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239125" y="2588121"/>
            <a:ext cx="285750" cy="266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7"/>
          <p:cNvSpPr txBox="1"/>
          <p:nvPr/>
        </p:nvSpPr>
        <p:spPr>
          <a:xfrm>
            <a:off x="4024312" y="581025"/>
            <a:ext cx="4350543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50" u="none" cap="none" strike="noStrike">
                <a:solidFill>
                  <a:srgbClr val="4ADE80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WEAK VS. STRONG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164" name="Google Shape;16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8"/>
          <p:cNvSpPr txBox="1"/>
          <p:nvPr/>
        </p:nvSpPr>
        <p:spPr>
          <a:xfrm>
            <a:off x="1132582" y="2406104"/>
            <a:ext cx="9926835" cy="365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9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4ADE80"/>
                </a:solidFill>
                <a:latin typeface="Inter"/>
                <a:ea typeface="Inter"/>
                <a:cs typeface="Inter"/>
                <a:sym typeface="Inter"/>
              </a:rPr>
              <a:t>YOUR TURN</a:t>
            </a:r>
            <a:endParaRPr/>
          </a:p>
        </p:txBody>
      </p:sp>
      <p:sp>
        <p:nvSpPr>
          <p:cNvPr id="166" name="Google Shape;166;p18"/>
          <p:cNvSpPr txBox="1"/>
          <p:nvPr/>
        </p:nvSpPr>
        <p:spPr>
          <a:xfrm>
            <a:off x="1132582" y="2914650"/>
            <a:ext cx="9926835" cy="10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FFFFFF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Think of your favorite </a:t>
            </a:r>
            <a:r>
              <a:rPr b="0" i="0" lang="en-US" sz="36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color</a:t>
            </a:r>
            <a:r>
              <a:rPr b="0" i="0" lang="en-US" sz="3600" u="none" cap="none" strike="noStrike">
                <a:solidFill>
                  <a:srgbClr val="FFFFFF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, </a:t>
            </a:r>
            <a:r>
              <a:rPr b="0" i="0" lang="en-US" sz="36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animal</a:t>
            </a:r>
            <a:r>
              <a:rPr b="0" i="0" lang="en-US" sz="3600" u="none" cap="none" strike="noStrike">
                <a:solidFill>
                  <a:srgbClr val="FFFFFF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, and the </a:t>
            </a:r>
            <a:r>
              <a:rPr b="0" i="0" lang="en-US" sz="3600" u="none" cap="none" strike="noStrike">
                <a:solidFill>
                  <a:srgbClr val="38BDF8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current year</a:t>
            </a:r>
            <a:r>
              <a:rPr b="0" i="0" lang="en-US" sz="3600" u="none" cap="none" strike="noStrike">
                <a:solidFill>
                  <a:srgbClr val="FFFFFF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.</a:t>
            </a:r>
            <a:endParaRPr/>
          </a:p>
        </p:txBody>
      </p:sp>
      <p:sp>
        <p:nvSpPr>
          <p:cNvPr id="167" name="Google Shape;167;p18"/>
          <p:cNvSpPr txBox="1"/>
          <p:nvPr/>
        </p:nvSpPr>
        <p:spPr>
          <a:xfrm>
            <a:off x="1132582" y="4229100"/>
            <a:ext cx="9926835" cy="3656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9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94A3B8"/>
                </a:solidFill>
                <a:latin typeface="Inter"/>
                <a:ea typeface="Inter"/>
                <a:cs typeface="Inter"/>
                <a:sym typeface="Inter"/>
              </a:rPr>
              <a:t>Combine them into a silly sentence to create your Passphrase!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172" name="Google Shape;17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9"/>
          <p:cNvSpPr/>
          <p:nvPr/>
        </p:nvSpPr>
        <p:spPr>
          <a:xfrm>
            <a:off x="2286000" y="2072878"/>
            <a:ext cx="7620000" cy="716160"/>
          </a:xfrm>
          <a:prstGeom prst="roundRect">
            <a:avLst>
              <a:gd fmla="val 16667" name="adj"/>
            </a:avLst>
          </a:prstGeom>
          <a:solidFill>
            <a:srgbClr val="1E29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9"/>
          <p:cNvSpPr txBox="1"/>
          <p:nvPr/>
        </p:nvSpPr>
        <p:spPr>
          <a:xfrm>
            <a:off x="2571750" y="2263378"/>
            <a:ext cx="7048500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Is it at least 12 characters long?</a:t>
            </a:r>
            <a:endParaRPr/>
          </a:p>
        </p:txBody>
      </p:sp>
      <p:sp>
        <p:nvSpPr>
          <p:cNvPr id="175" name="Google Shape;175;p19"/>
          <p:cNvSpPr/>
          <p:nvPr/>
        </p:nvSpPr>
        <p:spPr>
          <a:xfrm>
            <a:off x="2286000" y="2072878"/>
            <a:ext cx="38100" cy="716160"/>
          </a:xfrm>
          <a:prstGeom prst="rect">
            <a:avLst/>
          </a:prstGeom>
          <a:solidFill>
            <a:srgbClr val="4ADE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9"/>
          <p:cNvSpPr/>
          <p:nvPr/>
        </p:nvSpPr>
        <p:spPr>
          <a:xfrm>
            <a:off x="2286000" y="2979539"/>
            <a:ext cx="7620000" cy="716160"/>
          </a:xfrm>
          <a:prstGeom prst="roundRect">
            <a:avLst>
              <a:gd fmla="val 16667" name="adj"/>
            </a:avLst>
          </a:prstGeom>
          <a:solidFill>
            <a:srgbClr val="1E29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9"/>
          <p:cNvSpPr txBox="1"/>
          <p:nvPr/>
        </p:nvSpPr>
        <p:spPr>
          <a:xfrm>
            <a:off x="2571750" y="3170039"/>
            <a:ext cx="7048500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Does it have a number AND a symbol?</a:t>
            </a:r>
            <a:endParaRPr/>
          </a:p>
        </p:txBody>
      </p:sp>
      <p:sp>
        <p:nvSpPr>
          <p:cNvPr id="178" name="Google Shape;178;p19"/>
          <p:cNvSpPr/>
          <p:nvPr/>
        </p:nvSpPr>
        <p:spPr>
          <a:xfrm>
            <a:off x="2286000" y="2979539"/>
            <a:ext cx="38100" cy="716160"/>
          </a:xfrm>
          <a:prstGeom prst="rect">
            <a:avLst/>
          </a:prstGeom>
          <a:solidFill>
            <a:srgbClr val="4ADE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9"/>
          <p:cNvSpPr/>
          <p:nvPr/>
        </p:nvSpPr>
        <p:spPr>
          <a:xfrm>
            <a:off x="2286000" y="3886200"/>
            <a:ext cx="7620000" cy="716160"/>
          </a:xfrm>
          <a:prstGeom prst="roundRect">
            <a:avLst>
              <a:gd fmla="val 16667" name="adj"/>
            </a:avLst>
          </a:prstGeom>
          <a:solidFill>
            <a:srgbClr val="1E29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9"/>
          <p:cNvSpPr txBox="1"/>
          <p:nvPr/>
        </p:nvSpPr>
        <p:spPr>
          <a:xfrm>
            <a:off x="2571750" y="4076700"/>
            <a:ext cx="7048500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Is it free of their name or birthday?</a:t>
            </a:r>
            <a:endParaRPr/>
          </a:p>
        </p:txBody>
      </p:sp>
      <p:sp>
        <p:nvSpPr>
          <p:cNvPr id="181" name="Google Shape;181;p19"/>
          <p:cNvSpPr/>
          <p:nvPr/>
        </p:nvSpPr>
        <p:spPr>
          <a:xfrm>
            <a:off x="2286000" y="3886200"/>
            <a:ext cx="38100" cy="716160"/>
          </a:xfrm>
          <a:prstGeom prst="rect">
            <a:avLst/>
          </a:prstGeom>
          <a:solidFill>
            <a:srgbClr val="4ADE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9"/>
          <p:cNvSpPr/>
          <p:nvPr/>
        </p:nvSpPr>
        <p:spPr>
          <a:xfrm>
            <a:off x="2286000" y="4792860"/>
            <a:ext cx="7620000" cy="716160"/>
          </a:xfrm>
          <a:prstGeom prst="roundRect">
            <a:avLst>
              <a:gd fmla="val 16667" name="adj"/>
            </a:avLst>
          </a:prstGeom>
          <a:solidFill>
            <a:srgbClr val="1E29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9"/>
          <p:cNvSpPr txBox="1"/>
          <p:nvPr/>
        </p:nvSpPr>
        <p:spPr>
          <a:xfrm>
            <a:off x="2571750" y="4983360"/>
            <a:ext cx="7048500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Can they remember it without looking?</a:t>
            </a:r>
            <a:endParaRPr/>
          </a:p>
        </p:txBody>
      </p:sp>
      <p:sp>
        <p:nvSpPr>
          <p:cNvPr id="184" name="Google Shape;184;p19"/>
          <p:cNvSpPr/>
          <p:nvPr/>
        </p:nvSpPr>
        <p:spPr>
          <a:xfrm>
            <a:off x="2286000" y="4792860"/>
            <a:ext cx="38100" cy="716160"/>
          </a:xfrm>
          <a:prstGeom prst="rect">
            <a:avLst/>
          </a:prstGeom>
          <a:solidFill>
            <a:srgbClr val="4ADE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.png" id="185" name="Google Shape;18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09850" y="2320528"/>
            <a:ext cx="285750" cy="209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86" name="Google Shape;186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09850" y="3227189"/>
            <a:ext cx="285750" cy="209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87" name="Google Shape;187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09850" y="4133850"/>
            <a:ext cx="285750" cy="209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88" name="Google Shape;188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609850" y="5040510"/>
            <a:ext cx="285750" cy="20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9"/>
          <p:cNvSpPr txBox="1"/>
          <p:nvPr/>
        </p:nvSpPr>
        <p:spPr>
          <a:xfrm>
            <a:off x="3886200" y="581025"/>
            <a:ext cx="464058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50" u="none" cap="none" strike="noStrike">
                <a:solidFill>
                  <a:srgbClr val="4ADE80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JUDGING CRITERIA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194" name="Google Shape;19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.png" id="195" name="Google Shape;195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0" y="1559421"/>
            <a:ext cx="7620000" cy="3739157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0"/>
          <p:cNvSpPr txBox="1"/>
          <p:nvPr/>
        </p:nvSpPr>
        <p:spPr>
          <a:xfrm>
            <a:off x="2705576" y="2140446"/>
            <a:ext cx="6780847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50" u="none" cap="none" strike="noStrike">
                <a:solidFill>
                  <a:srgbClr val="4ADE80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THE GOLDEN RULE</a:t>
            </a:r>
            <a:endParaRPr/>
          </a:p>
        </p:txBody>
      </p:sp>
      <p:sp>
        <p:nvSpPr>
          <p:cNvPr id="197" name="Google Shape;197;p20"/>
          <p:cNvSpPr txBox="1"/>
          <p:nvPr/>
        </p:nvSpPr>
        <p:spPr>
          <a:xfrm>
            <a:off x="2867025" y="3054846"/>
            <a:ext cx="6457950" cy="9751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Never use the exact password you created today for a real account.</a:t>
            </a:r>
            <a:endParaRPr/>
          </a:p>
        </p:txBody>
      </p:sp>
      <p:sp>
        <p:nvSpPr>
          <p:cNvPr id="198" name="Google Shape;198;p20"/>
          <p:cNvSpPr txBox="1"/>
          <p:nvPr/>
        </p:nvSpPr>
        <p:spPr>
          <a:xfrm>
            <a:off x="2867025" y="4239517"/>
            <a:ext cx="6457950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The method is the tool, not the specific password.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293B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.png" id="203" name="Google Shape;20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1"/>
          <p:cNvSpPr txBox="1"/>
          <p:nvPr/>
        </p:nvSpPr>
        <p:spPr>
          <a:xfrm>
            <a:off x="4400788" y="2461319"/>
            <a:ext cx="3390423" cy="1076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95375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500" u="none" cap="none" strike="noStrike">
                <a:solidFill>
                  <a:srgbClr val="FFFFFF"/>
                </a:solidFill>
                <a:latin typeface="Share Tech Mono"/>
                <a:ea typeface="Share Tech Mono"/>
                <a:cs typeface="Share Tech Mono"/>
                <a:sym typeface="Share Tech Mono"/>
              </a:rPr>
              <a:t>Q&amp;A</a:t>
            </a:r>
            <a:endParaRPr/>
          </a:p>
        </p:txBody>
      </p:sp>
      <p:sp>
        <p:nvSpPr>
          <p:cNvPr id="205" name="Google Shape;205;p21"/>
          <p:cNvSpPr txBox="1"/>
          <p:nvPr/>
        </p:nvSpPr>
        <p:spPr>
          <a:xfrm>
            <a:off x="4481512" y="3918644"/>
            <a:ext cx="3228975" cy="335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50" u="none" cap="none" strike="noStrike">
                <a:solidFill>
                  <a:srgbClr val="CBD5E1"/>
                </a:solidFill>
                <a:latin typeface="Inter"/>
                <a:ea typeface="Inter"/>
                <a:cs typeface="Inter"/>
                <a:sym typeface="Inter"/>
              </a:rPr>
              <a:t>Stay Safe. Stay Secure.</a:t>
            </a:r>
            <a:endParaRPr/>
          </a:p>
        </p:txBody>
      </p:sp>
      <p:pic>
        <p:nvPicPr>
          <p:cNvPr descr="image.png" id="206" name="Google Shape;206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1512" y="2480369"/>
            <a:ext cx="1095375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